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9" r:id="rId24"/>
    <p:sldId id="291" r:id="rId25"/>
    <p:sldId id="292" r:id="rId26"/>
    <p:sldId id="293" r:id="rId27"/>
    <p:sldId id="294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7" r:id="rId36"/>
    <p:sldId id="286" r:id="rId37"/>
    <p:sldId id="288" r:id="rId38"/>
    <p:sldId id="27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5204"/>
  </p:normalViewPr>
  <p:slideViewPr>
    <p:cSldViewPr snapToGrid="0">
      <p:cViewPr>
        <p:scale>
          <a:sx n="92" d="100"/>
          <a:sy n="92" d="100"/>
        </p:scale>
        <p:origin x="1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EEA38-D2CA-4688-A1A2-3B5BA14FE1DD}" type="datetimeFigureOut">
              <a:rPr lang="en-US" smtClean="0"/>
              <a:t>3/16/18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13044-10BE-4950-BC66-826B5D426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8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13044-10BE-4950-BC66-826B5D4269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6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0CCB0-A902-4255-A8FB-9B721BD9B1D6}" type="datetime1">
              <a:rPr lang="en-US" smtClean="0"/>
              <a:t>3/16/18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89189" y="3560848"/>
            <a:ext cx="30068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6137189" y="3509963"/>
            <a:ext cx="107092" cy="92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285470" y="3554713"/>
            <a:ext cx="30068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7B27-79FF-4851-B072-3B36143766AE}" type="datetime1">
              <a:rPr lang="en-US" smtClean="0"/>
              <a:t>3/16/18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5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ED3E1-91AE-4209-A661-B8760CB74ACD}" type="datetime1">
              <a:rPr lang="en-US" smtClean="0"/>
              <a:t>3/16/18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8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48" y="0"/>
            <a:ext cx="11593286" cy="6204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243" y="633181"/>
            <a:ext cx="11593286" cy="5836573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5138"/>
            <a:ext cx="2743200" cy="365125"/>
          </a:xfrm>
        </p:spPr>
        <p:txBody>
          <a:bodyPr/>
          <a:lstStyle/>
          <a:p>
            <a:fld id="{2D993915-B761-4CD7-8E0C-77614DFCE5CF}" type="datetime1">
              <a:rPr lang="en-US" smtClean="0"/>
              <a:t>3/16/18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513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5138"/>
            <a:ext cx="2743200" cy="365125"/>
          </a:xfrm>
        </p:spPr>
        <p:txBody>
          <a:bodyPr/>
          <a:lstStyle/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20490"/>
            <a:ext cx="59354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0" y="6482446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256564" y="620490"/>
            <a:ext cx="59354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 userDrawn="1"/>
        </p:nvSpPr>
        <p:spPr>
          <a:xfrm>
            <a:off x="6058783" y="580798"/>
            <a:ext cx="107092" cy="92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4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1BF8-57FB-48E8-B259-63D4722DD3E2}" type="datetime1">
              <a:rPr lang="en-US" smtClean="0"/>
              <a:t>3/16/18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D548-4372-4DCB-8913-0753FB053083}" type="datetime1">
              <a:rPr lang="en-US" smtClean="0"/>
              <a:t>3/16/18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2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9AFA-9838-4CA8-AA7C-D05055F36ECF}" type="datetime1">
              <a:rPr lang="en-US" smtClean="0"/>
              <a:t>3/16/18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2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A442-94E1-489F-8C15-17F5A273DDAF}" type="datetime1">
              <a:rPr lang="en-US" smtClean="0"/>
              <a:t>3/16/18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07CEB-0CC2-4CB9-8535-6CD210D9F18D}" type="datetime1">
              <a:rPr lang="en-US" smtClean="0"/>
              <a:t>3/16/18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0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BBC-AA58-4B1F-ACD1-AD2C05FE6EA7}" type="datetime1">
              <a:rPr lang="en-US" smtClean="0"/>
              <a:t>3/16/18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56D79-E3E9-43DB-B7D3-23CCA41A8812}" type="datetime1">
              <a:rPr lang="en-US" smtClean="0"/>
              <a:t>3/16/18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5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AECB9-CBC6-469E-B263-20310E443D7F}" type="datetime1">
              <a:rPr lang="en-US" smtClean="0"/>
              <a:t>3/16/18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DD5C9-7B7D-4250-9F60-84A92C04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8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Fundamentals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Computer Architect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by: Han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Dinh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89189" y="3560848"/>
            <a:ext cx="30068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137189" y="3509963"/>
            <a:ext cx="107092" cy="9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85470" y="3554713"/>
            <a:ext cx="30068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RISC-V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66" y="699169"/>
            <a:ext cx="6530751" cy="5468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07538" y="6167243"/>
            <a:ext cx="5359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Fig. 1.4 RISC-V registers, names, usage, and calling conventions</a:t>
            </a:r>
            <a:endParaRPr lang="en-US" sz="1400" dirty="0">
              <a:latin typeface="Calibri (Body)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02671" y="841956"/>
            <a:ext cx="2840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Caller: volatile registers</a:t>
            </a:r>
          </a:p>
          <a:p>
            <a:r>
              <a:rPr lang="en-US" dirty="0" err="1" smtClean="0"/>
              <a:t>Callee</a:t>
            </a:r>
            <a:r>
              <a:rPr lang="en-US" dirty="0" smtClean="0"/>
              <a:t>: non-volatile registers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74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Subset of the instructions in </a:t>
            </a:r>
            <a:r>
              <a:rPr lang="en-US" dirty="0" smtClean="0"/>
              <a:t>RISC-V 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52" y="1049921"/>
            <a:ext cx="10699133" cy="39916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03214" y="5163211"/>
            <a:ext cx="3527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Fig. 1.5.1 </a:t>
            </a:r>
            <a:r>
              <a:rPr lang="en-US" sz="1400" dirty="0" smtClean="0"/>
              <a:t>Data transfer instructions </a:t>
            </a:r>
            <a:r>
              <a:rPr lang="en-US" sz="1400" dirty="0"/>
              <a:t>in </a:t>
            </a:r>
            <a:r>
              <a:rPr lang="en-US" sz="1400" dirty="0" smtClean="0"/>
              <a:t>RISC-V</a:t>
            </a:r>
            <a:endParaRPr lang="en-US" sz="1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95093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Subset of the instructions in </a:t>
            </a:r>
            <a:r>
              <a:rPr lang="en-US" dirty="0" smtClean="0"/>
              <a:t>RISC-V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73917" y="6138944"/>
            <a:ext cx="3881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Fig. 1.5.2 </a:t>
            </a:r>
            <a:r>
              <a:rPr lang="en-US" sz="1400" dirty="0" smtClean="0"/>
              <a:t>Arithmetic/logical </a:t>
            </a:r>
            <a:r>
              <a:rPr lang="en-US" sz="1400" dirty="0"/>
              <a:t>instructions in </a:t>
            </a:r>
            <a:r>
              <a:rPr lang="en-US" sz="1400" dirty="0" smtClean="0"/>
              <a:t>RISC-V</a:t>
            </a:r>
            <a:endParaRPr lang="en-US" sz="1400" dirty="0">
              <a:latin typeface="Calibri (Body)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04" y="717417"/>
            <a:ext cx="9644148" cy="54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3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Subset of the instructions in </a:t>
            </a:r>
            <a:r>
              <a:rPr lang="en-US" dirty="0" smtClean="0"/>
              <a:t>RISC-V 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6252" y="5026836"/>
            <a:ext cx="3114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Fig. 1.5.3 </a:t>
            </a:r>
            <a:r>
              <a:rPr lang="en-US" sz="1400" dirty="0" smtClean="0"/>
              <a:t>Control </a:t>
            </a:r>
            <a:r>
              <a:rPr lang="en-US" sz="1400" dirty="0"/>
              <a:t>instructions in </a:t>
            </a:r>
            <a:r>
              <a:rPr lang="en-US" sz="1400" dirty="0" smtClean="0"/>
              <a:t>RISC-V</a:t>
            </a:r>
            <a:endParaRPr lang="en-US" sz="1400" dirty="0">
              <a:latin typeface="Calibri (Body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7" y="1746422"/>
            <a:ext cx="10977201" cy="30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7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99" y="720055"/>
            <a:ext cx="8429286" cy="5330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Subset of the instructions in </a:t>
            </a:r>
            <a:r>
              <a:rPr lang="en-US" dirty="0" smtClean="0"/>
              <a:t>RISC-V 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73917" y="6050676"/>
            <a:ext cx="3584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Fig. 1.5.4 </a:t>
            </a:r>
            <a:r>
              <a:rPr lang="en-US" sz="1400" dirty="0" smtClean="0"/>
              <a:t>Floating point instructions </a:t>
            </a:r>
            <a:r>
              <a:rPr lang="en-US" sz="1400" dirty="0"/>
              <a:t>in </a:t>
            </a:r>
            <a:r>
              <a:rPr lang="en-US" sz="1400" dirty="0" smtClean="0"/>
              <a:t>RISC-V</a:t>
            </a:r>
            <a:endParaRPr lang="en-US" sz="1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87651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base RISC-V instruction set architecture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0" y="800252"/>
            <a:ext cx="7840169" cy="33627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85999" y="4283037"/>
            <a:ext cx="5796523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>
                <a:latin typeface="Calibri (Body)"/>
              </a:rPr>
              <a:t>R-type: for integer register-to-register operations, such as ADD, SUB…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Calibri (Body)"/>
              </a:rPr>
              <a:t>I-type: for </a:t>
            </a:r>
            <a:r>
              <a:rPr lang="en-US" sz="1400" dirty="0" smtClean="0">
                <a:latin typeface="Calibri (Body)"/>
              </a:rPr>
              <a:t>loads </a:t>
            </a:r>
            <a:r>
              <a:rPr lang="en-US" sz="1400" dirty="0">
                <a:latin typeface="Calibri (Body)"/>
              </a:rPr>
              <a:t>and immediate </a:t>
            </a:r>
            <a:r>
              <a:rPr lang="en-US" sz="1400" dirty="0" smtClean="0">
                <a:latin typeface="Calibri (Body)"/>
              </a:rPr>
              <a:t>operations, such </a:t>
            </a:r>
            <a:r>
              <a:rPr lang="en-US" sz="1400" dirty="0">
                <a:latin typeface="Calibri (Body)"/>
              </a:rPr>
              <a:t>as LD and </a:t>
            </a:r>
            <a:r>
              <a:rPr lang="en-US" sz="1400" dirty="0" smtClean="0">
                <a:latin typeface="Calibri (Body)"/>
              </a:rPr>
              <a:t>ADDI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Calibri (Body)"/>
              </a:rPr>
              <a:t>B-type: for branches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Calibri (Body)"/>
              </a:rPr>
              <a:t>J-type: for jump and link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Calibri (Body)"/>
              </a:rPr>
              <a:t>S-type: for stores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Calibri (Body)"/>
              </a:rPr>
              <a:t>U-type: </a:t>
            </a:r>
            <a:r>
              <a:rPr lang="en-US" sz="1400" dirty="0">
                <a:latin typeface="Calibri (Body)"/>
              </a:rPr>
              <a:t>for wide immediate instructions (LUI, AUIPC).</a:t>
            </a:r>
          </a:p>
        </p:txBody>
      </p:sp>
      <p:sp>
        <p:nvSpPr>
          <p:cNvPr id="8" name="Rectangle 7"/>
          <p:cNvSpPr/>
          <p:nvPr/>
        </p:nvSpPr>
        <p:spPr>
          <a:xfrm>
            <a:off x="2135733" y="4189227"/>
            <a:ext cx="2056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Fig. 1.6 </a:t>
            </a:r>
            <a:r>
              <a:rPr lang="en-US" sz="1400" dirty="0" smtClean="0"/>
              <a:t>RISC ISA Formats</a:t>
            </a:r>
            <a:endParaRPr lang="en-US" sz="1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7750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in clock rate of microprocessors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23" y="809588"/>
            <a:ext cx="7515776" cy="51896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56582" y="6065874"/>
            <a:ext cx="2720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Fig. 1.7 Clock rate improvement</a:t>
            </a:r>
            <a:endParaRPr lang="en-US" sz="1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84737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Amdahl’s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Amdahl’s Law states that the </a:t>
            </a:r>
            <a:r>
              <a:rPr lang="en-US" dirty="0" smtClean="0"/>
              <a:t>performance improvement </a:t>
            </a:r>
            <a:r>
              <a:rPr lang="en-US" dirty="0"/>
              <a:t>to be gained from using some faster mode of execution </a:t>
            </a:r>
            <a:r>
              <a:rPr lang="en-US" dirty="0" smtClean="0"/>
              <a:t>is limited </a:t>
            </a:r>
            <a:r>
              <a:rPr lang="en-US" dirty="0"/>
              <a:t>by the fraction of the time the faster mode can be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70" y="2027151"/>
            <a:ext cx="759142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53" y="3932924"/>
            <a:ext cx="76104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32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Amdahl’s </a:t>
            </a:r>
            <a:r>
              <a:rPr lang="en-US" dirty="0" smtClean="0"/>
              <a:t>Lawn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19" y="1590772"/>
            <a:ext cx="91154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35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Amdahl’s </a:t>
            </a:r>
            <a:r>
              <a:rPr lang="en-US" dirty="0" smtClean="0"/>
              <a:t>Lawn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62" y="708859"/>
            <a:ext cx="8250838" cy="55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5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r>
              <a:rPr lang="en-US" dirty="0" smtClean="0"/>
              <a:t> 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u="sng" dirty="0"/>
              <a:t>References:</a:t>
            </a:r>
          </a:p>
          <a:p>
            <a:pPr lvl="1"/>
            <a:r>
              <a:rPr lang="en-US" dirty="0"/>
              <a:t>Kai </a:t>
            </a:r>
            <a:r>
              <a:rPr lang="en-US" dirty="0" smtClean="0"/>
              <a:t>H., </a:t>
            </a:r>
            <a:r>
              <a:rPr lang="en-US" dirty="0"/>
              <a:t>Naresh </a:t>
            </a:r>
            <a:r>
              <a:rPr lang="en-US" dirty="0" smtClean="0"/>
              <a:t>J., Advanced </a:t>
            </a:r>
            <a:r>
              <a:rPr lang="en-US" dirty="0"/>
              <a:t>Computer </a:t>
            </a:r>
            <a:r>
              <a:rPr lang="en-US" dirty="0" smtClean="0"/>
              <a:t>Architecture - Parallelism</a:t>
            </a:r>
            <a:r>
              <a:rPr lang="en-US" dirty="0"/>
              <a:t>, Scalability, </a:t>
            </a:r>
            <a:r>
              <a:rPr lang="en-US" dirty="0" smtClean="0"/>
              <a:t>Programmability, </a:t>
            </a:r>
            <a:r>
              <a:rPr lang="en-US" dirty="0" err="1" smtClean="0"/>
              <a:t>Mcgraw-Hill</a:t>
            </a:r>
            <a:r>
              <a:rPr lang="en-US" dirty="0" smtClean="0"/>
              <a:t>, 2008</a:t>
            </a:r>
            <a:endParaRPr lang="en-US" dirty="0"/>
          </a:p>
          <a:p>
            <a:pPr lvl="1"/>
            <a:r>
              <a:rPr lang="en-US" dirty="0" smtClean="0"/>
              <a:t>John L. H., David A. P., Computer Architecture, A Quantitative Approach, 6</a:t>
            </a:r>
            <a:r>
              <a:rPr lang="en-US" baseline="30000" dirty="0" smtClean="0"/>
              <a:t>th</a:t>
            </a:r>
            <a:r>
              <a:rPr lang="en-US" dirty="0" smtClean="0"/>
              <a:t> edition, Elsevier, 2019</a:t>
            </a:r>
          </a:p>
          <a:p>
            <a:pPr lvl="1"/>
            <a:r>
              <a:rPr lang="en-US" dirty="0" smtClean="0"/>
              <a:t>Ata E., Computer Systems - Digital </a:t>
            </a:r>
            <a:r>
              <a:rPr lang="en-US" dirty="0"/>
              <a:t>Design, Fundamentals of Computer Architecture and Assembly </a:t>
            </a:r>
            <a:r>
              <a:rPr lang="en-US" dirty="0" smtClean="0"/>
              <a:t>Language, Springer, 2018</a:t>
            </a:r>
          </a:p>
          <a:p>
            <a:pPr lvl="1"/>
            <a:r>
              <a:rPr lang="en-US" dirty="0"/>
              <a:t>Igor </a:t>
            </a:r>
            <a:r>
              <a:rPr lang="en-US" dirty="0" smtClean="0"/>
              <a:t>Z. Low-Level Programming - C</a:t>
            </a:r>
            <a:r>
              <a:rPr lang="en-US" dirty="0"/>
              <a:t>, Assembly, and Program Execution on Intel® 64 </a:t>
            </a:r>
            <a:r>
              <a:rPr lang="en-US" dirty="0" smtClean="0"/>
              <a:t>Architecture, </a:t>
            </a:r>
            <a:r>
              <a:rPr lang="en-US" dirty="0" err="1" smtClean="0"/>
              <a:t>Apress</a:t>
            </a:r>
            <a:r>
              <a:rPr lang="en-US" dirty="0" smtClean="0"/>
              <a:t> 2017</a:t>
            </a:r>
          </a:p>
          <a:p>
            <a:pPr lvl="1"/>
            <a:r>
              <a:rPr lang="en-US" dirty="0"/>
              <a:t>Larry D. </a:t>
            </a:r>
            <a:r>
              <a:rPr lang="en-US" dirty="0" smtClean="0"/>
              <a:t>P., Modern </a:t>
            </a:r>
            <a:r>
              <a:rPr lang="en-US" dirty="0"/>
              <a:t>Assembly Language Programming with the ARM </a:t>
            </a:r>
            <a:r>
              <a:rPr lang="en-US" dirty="0" smtClean="0"/>
              <a:t>Processor, Elsevier, 2016</a:t>
            </a:r>
          </a:p>
          <a:p>
            <a:pPr lvl="1"/>
            <a:r>
              <a:rPr lang="en-US" dirty="0"/>
              <a:t>Barry B. </a:t>
            </a:r>
            <a:r>
              <a:rPr lang="en-US" dirty="0" smtClean="0"/>
              <a:t>B., The </a:t>
            </a:r>
            <a:r>
              <a:rPr lang="en-US" dirty="0"/>
              <a:t>Intel microprocessors </a:t>
            </a:r>
            <a:r>
              <a:rPr lang="en-US" dirty="0" smtClean="0"/>
              <a:t>- </a:t>
            </a:r>
            <a:r>
              <a:rPr lang="en-US" dirty="0"/>
              <a:t>The  Architecture, Programming, and Interfacing, 8th </a:t>
            </a:r>
            <a:r>
              <a:rPr lang="en-US" dirty="0" smtClean="0"/>
              <a:t>Edition, Prentice Hall, 2008</a:t>
            </a:r>
          </a:p>
          <a:p>
            <a:pPr marL="0" indent="0">
              <a:buNone/>
            </a:pPr>
            <a:r>
              <a:rPr lang="en-US" dirty="0" smtClean="0"/>
              <a:t>(*) Note that this course uses a lot of sources from the Internet</a:t>
            </a:r>
          </a:p>
          <a:p>
            <a:r>
              <a:rPr lang="en-US" u="sng" dirty="0" smtClean="0"/>
              <a:t>Evaluation:</a:t>
            </a:r>
          </a:p>
          <a:p>
            <a:pPr lvl="1"/>
            <a:r>
              <a:rPr lang="en-US" dirty="0" smtClean="0"/>
              <a:t>Projects/paper presentation/writing papers: 50%</a:t>
            </a:r>
          </a:p>
          <a:p>
            <a:pPr lvl="1"/>
            <a:r>
              <a:rPr lang="en-US" dirty="0" smtClean="0"/>
              <a:t>Final exam: 50%</a:t>
            </a:r>
          </a:p>
          <a:p>
            <a:r>
              <a:rPr lang="en-US" u="sng" dirty="0" smtClean="0"/>
              <a:t>Prerequisites:</a:t>
            </a:r>
          </a:p>
          <a:p>
            <a:pPr lvl="1"/>
            <a:r>
              <a:rPr lang="en-US" dirty="0" smtClean="0"/>
              <a:t>Students should have fundamental knowledge of Computer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43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Processor Performance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time for a </a:t>
            </a:r>
            <a:r>
              <a:rPr lang="en-US" dirty="0" smtClean="0"/>
              <a:t>program can then be expressed two 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85" y="1218242"/>
            <a:ext cx="5898936" cy="12207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652" y="2497536"/>
            <a:ext cx="8534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dvOTab62ddd1"/>
              </a:rPr>
              <a:t>We can calculate the </a:t>
            </a:r>
            <a:r>
              <a:rPr lang="en-US" dirty="0">
                <a:latin typeface="AdvOTab62ddd1"/>
              </a:rPr>
              <a:t>average number of </a:t>
            </a:r>
            <a:r>
              <a:rPr lang="en-US" dirty="0">
                <a:latin typeface="AdvOTc0286d31.I"/>
              </a:rPr>
              <a:t>clock cycles per </a:t>
            </a:r>
            <a:r>
              <a:rPr lang="en-US" dirty="0" smtClean="0">
                <a:latin typeface="AdvOTc0286d31.I"/>
              </a:rPr>
              <a:t>instruction </a:t>
            </a:r>
            <a:r>
              <a:rPr lang="en-US" dirty="0">
                <a:latin typeface="AdvOTab62ddd1"/>
              </a:rPr>
              <a:t>(CPI)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492" y="2984049"/>
            <a:ext cx="3371205" cy="564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492" y="3739568"/>
            <a:ext cx="3951202" cy="650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479" y="4524368"/>
            <a:ext cx="3932215" cy="7320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53704" y="5566808"/>
            <a:ext cx="5999764" cy="738664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dvOT526a88f1+25"/>
              </a:rPr>
              <a:t>■ </a:t>
            </a:r>
            <a:r>
              <a:rPr lang="en-US" sz="1400" dirty="0" smtClean="0">
                <a:latin typeface="AdvOTc0286d31.I"/>
              </a:rPr>
              <a:t>Clock </a:t>
            </a:r>
            <a:r>
              <a:rPr lang="en-US" sz="1400" dirty="0">
                <a:latin typeface="AdvOTc0286d31.I"/>
              </a:rPr>
              <a:t>cycle time</a:t>
            </a:r>
            <a:r>
              <a:rPr lang="en-US" sz="1400" dirty="0">
                <a:latin typeface="AdvOTab62ddd1+20"/>
              </a:rPr>
              <a:t>—</a:t>
            </a:r>
            <a:r>
              <a:rPr lang="en-US" sz="1400" dirty="0">
                <a:latin typeface="AdvOTab62ddd1"/>
              </a:rPr>
              <a:t>Hardware technology and organization</a:t>
            </a:r>
          </a:p>
          <a:p>
            <a:r>
              <a:rPr lang="en-US" sz="1400" dirty="0">
                <a:latin typeface="AdvOT526a88f1+25"/>
              </a:rPr>
              <a:t>■ </a:t>
            </a:r>
            <a:r>
              <a:rPr lang="en-US" sz="1400" dirty="0">
                <a:latin typeface="AdvOTc0286d31.I"/>
              </a:rPr>
              <a:t>CPI</a:t>
            </a:r>
            <a:r>
              <a:rPr lang="en-US" sz="1400" dirty="0">
                <a:latin typeface="AdvOTab62ddd1+20"/>
              </a:rPr>
              <a:t>—</a:t>
            </a:r>
            <a:r>
              <a:rPr lang="en-US" sz="1400" dirty="0">
                <a:latin typeface="AdvOTab62ddd1"/>
              </a:rPr>
              <a:t>Organization and instruction set architecture</a:t>
            </a:r>
          </a:p>
          <a:p>
            <a:r>
              <a:rPr lang="en-US" sz="1400" dirty="0">
                <a:latin typeface="AdvOT526a88f1+25"/>
              </a:rPr>
              <a:t>■ </a:t>
            </a:r>
            <a:r>
              <a:rPr lang="en-US" sz="1400" dirty="0">
                <a:latin typeface="AdvOTc0286d31.I"/>
              </a:rPr>
              <a:t>Instruction </a:t>
            </a:r>
            <a:r>
              <a:rPr lang="en-US" sz="1400" dirty="0" smtClean="0">
                <a:latin typeface="AdvOTc0286d31.I"/>
              </a:rPr>
              <a:t>count</a:t>
            </a:r>
            <a:r>
              <a:rPr lang="en-US" sz="1400" dirty="0" smtClean="0">
                <a:latin typeface="AdvOTab62ddd1+20"/>
              </a:rPr>
              <a:t>—</a:t>
            </a:r>
            <a:r>
              <a:rPr lang="en-US" sz="1400" dirty="0" smtClean="0">
                <a:latin typeface="AdvOTab62ddd1"/>
              </a:rPr>
              <a:t>Instruction </a:t>
            </a:r>
            <a:r>
              <a:rPr lang="en-US" sz="1400" dirty="0">
                <a:latin typeface="AdvOTab62ddd1"/>
              </a:rPr>
              <a:t>set architecture and compiler technology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6277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678" y="791912"/>
            <a:ext cx="6697322" cy="5088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Processor Performance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9859"/>
            <a:ext cx="5928531" cy="22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9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Computer Block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40" y="1012923"/>
            <a:ext cx="7343775" cy="3914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24367" y="5166242"/>
            <a:ext cx="3643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Fig. </a:t>
            </a:r>
            <a:r>
              <a:rPr lang="en-US" sz="1400" dirty="0">
                <a:latin typeface="Calibri (Body)"/>
              </a:rPr>
              <a:t>1.8 Components of a </a:t>
            </a:r>
            <a:r>
              <a:rPr lang="en-US" sz="1400" dirty="0" smtClean="0">
                <a:latin typeface="Calibri (Body)"/>
              </a:rPr>
              <a:t>modern computer</a:t>
            </a:r>
            <a:endParaRPr lang="en-US" sz="1400" dirty="0">
              <a:latin typeface="Calibri (Body)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6" y="922343"/>
            <a:ext cx="3147882" cy="1813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6" y="3697285"/>
            <a:ext cx="3098454" cy="15707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1001" y="2816421"/>
            <a:ext cx="2582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(a) Von Neumann Architecture</a:t>
            </a:r>
            <a:endParaRPr lang="en-US" sz="1400" dirty="0">
              <a:latin typeface="Calibri (Body)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1001" y="5268072"/>
            <a:ext cx="2083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(a) Harvard Architecture</a:t>
            </a:r>
            <a:endParaRPr lang="en-US" sz="1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936349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Multicore Processor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Kết quả hình ảnh cho Multicore Processor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84" y="854843"/>
            <a:ext cx="7099069" cy="508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42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Disk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 (integrated disk electronics), </a:t>
            </a:r>
            <a:r>
              <a:rPr lang="en-US" dirty="0" smtClean="0"/>
              <a:t>~ 133 MB/s</a:t>
            </a:r>
          </a:p>
          <a:p>
            <a:r>
              <a:rPr lang="en-US" dirty="0"/>
              <a:t>SATA </a:t>
            </a:r>
            <a:r>
              <a:rPr lang="en-US" dirty="0" smtClean="0"/>
              <a:t>(Serial </a:t>
            </a:r>
            <a:r>
              <a:rPr lang="en-US" dirty="0"/>
              <a:t>Advanced Technology </a:t>
            </a:r>
            <a:r>
              <a:rPr lang="en-US" dirty="0" smtClean="0"/>
              <a:t>Attachment), </a:t>
            </a:r>
            <a:r>
              <a:rPr lang="en-US" dirty="0" err="1" smtClean="0"/>
              <a:t>upto</a:t>
            </a:r>
            <a:r>
              <a:rPr lang="en-US" dirty="0" smtClean="0"/>
              <a:t> 6 GB/s</a:t>
            </a:r>
          </a:p>
          <a:p>
            <a:r>
              <a:rPr lang="en-US" dirty="0" smtClean="0"/>
              <a:t>SCSI (small </a:t>
            </a:r>
            <a:r>
              <a:rPr lang="en-US" dirty="0"/>
              <a:t>computer systems interface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24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7" y="2391511"/>
            <a:ext cx="6740843" cy="264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330" y="5176116"/>
            <a:ext cx="82359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146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25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5" y="942583"/>
            <a:ext cx="10485899" cy="24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4665" y="3759723"/>
            <a:ext cx="44072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ISA: Industry </a:t>
            </a:r>
            <a:r>
              <a:rPr lang="en-US" dirty="0"/>
              <a:t>Standard </a:t>
            </a:r>
            <a:r>
              <a:rPr lang="en-US" dirty="0" smtClean="0"/>
              <a:t>Architecture</a:t>
            </a:r>
          </a:p>
          <a:p>
            <a:r>
              <a:rPr lang="en-US" dirty="0" smtClean="0"/>
              <a:t>MCA: </a:t>
            </a:r>
            <a:r>
              <a:rPr lang="en-US" dirty="0" err="1" smtClean="0"/>
              <a:t>MicroChannel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VESA: Video Electronics Standard Association</a:t>
            </a:r>
          </a:p>
          <a:p>
            <a:r>
              <a:rPr lang="en-US" dirty="0" smtClean="0"/>
              <a:t>PCI: Peripheral </a:t>
            </a:r>
            <a:r>
              <a:rPr lang="en-US" smtClean="0"/>
              <a:t>Component Interconnect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6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USB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955675"/>
            <a:ext cx="6534150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66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27" y="729609"/>
            <a:ext cx="7195127" cy="56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8086 </a:t>
            </a:r>
            <a:r>
              <a:rPr lang="en-US" dirty="0"/>
              <a:t>through </a:t>
            </a:r>
            <a:r>
              <a:rPr lang="en-US" dirty="0" smtClean="0"/>
              <a:t>the Core2 microprocessor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" y="772594"/>
            <a:ext cx="7193800" cy="539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099" y="693248"/>
            <a:ext cx="3778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5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physical memory systems of the 8086 </a:t>
            </a:r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29</a:t>
            </a:fld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67" y="683345"/>
            <a:ext cx="10965611" cy="562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78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75" y="692529"/>
            <a:ext cx="10241691" cy="54788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827" y="6142282"/>
            <a:ext cx="11808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Fig. 1.1 </a:t>
            </a:r>
            <a:r>
              <a:rPr lang="en-US" sz="1400" b="0" i="0" u="none" strike="noStrike" baseline="0" dirty="0" smtClean="0">
                <a:latin typeface="Calibri (Body)"/>
              </a:rPr>
              <a:t>Growth in processor performance over 40 years (</a:t>
            </a:r>
            <a:r>
              <a:rPr lang="en-US" sz="1400" b="1" dirty="0" smtClean="0">
                <a:latin typeface="Calibri (Body)"/>
              </a:rPr>
              <a:t>VAX-11/780 </a:t>
            </a:r>
            <a:r>
              <a:rPr lang="en-US" sz="1400" dirty="0" smtClean="0">
                <a:latin typeface="Calibri (Body)"/>
              </a:rPr>
              <a:t>was </a:t>
            </a:r>
            <a:r>
              <a:rPr lang="en-US" sz="1400" dirty="0">
                <a:latin typeface="Calibri (Body)"/>
              </a:rPr>
              <a:t>introduced on </a:t>
            </a:r>
            <a:r>
              <a:rPr lang="en-US" sz="1400" dirty="0" smtClean="0">
                <a:latin typeface="Calibri (Body)"/>
              </a:rPr>
              <a:t>25 October 1977 </a:t>
            </a:r>
            <a:r>
              <a:rPr lang="en-US" sz="1400" dirty="0">
                <a:latin typeface="Calibri (Body)"/>
              </a:rPr>
              <a:t>at </a:t>
            </a:r>
            <a:r>
              <a:rPr lang="en-US" sz="1400" dirty="0" smtClean="0">
                <a:latin typeface="Calibri (Body)"/>
              </a:rPr>
              <a:t>Digital Equipment Corporation (DEC))</a:t>
            </a:r>
            <a:endParaRPr lang="en-US" sz="1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440792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physical memory systems of the 8086 </a:t>
            </a:r>
            <a:r>
              <a:rPr lang="en-US" dirty="0" smtClean="0"/>
              <a:t>family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30</a:t>
            </a:fld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919163"/>
            <a:ext cx="115538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07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Addressing Modes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31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865" y="832089"/>
            <a:ext cx="7683470" cy="559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822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 of register-addressed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32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5" y="898525"/>
            <a:ext cx="605155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28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 of register indirect addressing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33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55" y="756143"/>
            <a:ext cx="8137900" cy="547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06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34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712904"/>
            <a:ext cx="985837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768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base-plus-index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35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757238"/>
            <a:ext cx="982027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0862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An example showing how the base-plus-index </a:t>
            </a:r>
            <a:r>
              <a:rPr lang="en-US" sz="2400" dirty="0" smtClean="0"/>
              <a:t>addressing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36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55" y="1213845"/>
            <a:ext cx="9519716" cy="523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2865" y="765421"/>
            <a:ext cx="9346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MOV </a:t>
            </a:r>
            <a:r>
              <a:rPr lang="en-US" dirty="0"/>
              <a:t>DX,[ </a:t>
            </a:r>
            <a:r>
              <a:rPr lang="en-US" dirty="0" smtClean="0"/>
              <a:t>BX + DI]</a:t>
            </a:r>
          </a:p>
          <a:p>
            <a:r>
              <a:rPr lang="en-US" dirty="0"/>
              <a:t>Notice that memory address 02010H is accessed because DS = 0100H, BX = 100H, and DI = </a:t>
            </a:r>
            <a:r>
              <a:rPr lang="en-US" dirty="0" smtClean="0"/>
              <a:t>0010H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08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example of assembly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37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233488"/>
            <a:ext cx="839152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256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you have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of Computers</a:t>
            </a:r>
          </a:p>
          <a:p>
            <a:r>
              <a:rPr lang="en-US" dirty="0" smtClean="0"/>
              <a:t>Defining Computer Architecture</a:t>
            </a:r>
          </a:p>
          <a:p>
            <a:r>
              <a:rPr lang="en-US" dirty="0" smtClean="0"/>
              <a:t>Instruction Set Architecture</a:t>
            </a:r>
          </a:p>
          <a:p>
            <a:r>
              <a:rPr lang="en-US" dirty="0" smtClean="0"/>
              <a:t>Amdahl’s Lawn</a:t>
            </a:r>
          </a:p>
          <a:p>
            <a:r>
              <a:rPr lang="en-US" dirty="0" smtClean="0"/>
              <a:t>Processor Performance Equation</a:t>
            </a:r>
          </a:p>
          <a:p>
            <a:r>
              <a:rPr lang="en-US" dirty="0" smtClean="0"/>
              <a:t>Computer Block Diagram</a:t>
            </a:r>
          </a:p>
          <a:p>
            <a:r>
              <a:rPr lang="en-US" dirty="0" smtClean="0"/>
              <a:t>8086 family architect</a:t>
            </a:r>
          </a:p>
          <a:p>
            <a:r>
              <a:rPr lang="en-US" dirty="0" smtClean="0"/>
              <a:t>Disk controller, bus, </a:t>
            </a:r>
            <a:r>
              <a:rPr lang="en-US" dirty="0" err="1" smtClean="0"/>
              <a:t>usb</a:t>
            </a:r>
            <a:endParaRPr lang="en-US" dirty="0" smtClean="0"/>
          </a:p>
          <a:p>
            <a:r>
              <a:rPr lang="en-US" dirty="0" smtClean="0"/>
              <a:t>Addressing modes</a:t>
            </a:r>
          </a:p>
          <a:p>
            <a:r>
              <a:rPr lang="en-US" dirty="0" smtClean="0"/>
              <a:t>Assembly program example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Classes of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0" y="1356123"/>
            <a:ext cx="11346470" cy="3374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2182" y="4783266"/>
            <a:ext cx="7606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Fig. 1.2 A summary of the five mainstream computing classes and their system characteristics</a:t>
            </a:r>
            <a:endParaRPr lang="en-US" sz="1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32399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Classes of Computers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15405" y="5009212"/>
            <a:ext cx="9265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 (Body)"/>
              </a:rPr>
              <a:t>Fig. 1.3 Costs rounded to nearest $100,000 of an unavailable system are shown by analyzing the cost of downtime</a:t>
            </a:r>
            <a:endParaRPr lang="en-US" sz="1400" dirty="0">
              <a:latin typeface="Calibri (Body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0" y="1092604"/>
            <a:ext cx="11181064" cy="37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9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Classes of Parallelism and Parallel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basically two kinds of parallelism</a:t>
            </a:r>
          </a:p>
          <a:p>
            <a:pPr lvl="1"/>
            <a:r>
              <a:rPr lang="en-US" dirty="0"/>
              <a:t>Data-level parallelism (DLP</a:t>
            </a:r>
            <a:r>
              <a:rPr lang="en-US" dirty="0" smtClean="0"/>
              <a:t>): many </a:t>
            </a:r>
            <a:r>
              <a:rPr lang="en-US" dirty="0"/>
              <a:t>data items </a:t>
            </a:r>
            <a:r>
              <a:rPr lang="en-US" dirty="0" smtClean="0"/>
              <a:t>can be </a:t>
            </a:r>
            <a:r>
              <a:rPr lang="en-US" dirty="0"/>
              <a:t>operated </a:t>
            </a:r>
            <a:r>
              <a:rPr lang="en-US" dirty="0" smtClean="0"/>
              <a:t>concurrently</a:t>
            </a:r>
            <a:endParaRPr lang="en-US" dirty="0"/>
          </a:p>
          <a:p>
            <a:pPr lvl="1"/>
            <a:r>
              <a:rPr lang="en-US" dirty="0" smtClean="0"/>
              <a:t>Task-level </a:t>
            </a:r>
            <a:r>
              <a:rPr lang="en-US" dirty="0"/>
              <a:t>parallelism (TLP</a:t>
            </a:r>
            <a:r>
              <a:rPr lang="en-US" dirty="0" smtClean="0"/>
              <a:t>): tasks can operate </a:t>
            </a:r>
            <a:r>
              <a:rPr lang="en-US" dirty="0"/>
              <a:t>independently and largely in </a:t>
            </a:r>
            <a:r>
              <a:rPr lang="en-US" dirty="0" smtClean="0"/>
              <a:t>parallel</a:t>
            </a:r>
          </a:p>
          <a:p>
            <a:r>
              <a:rPr lang="en-US" dirty="0" smtClean="0"/>
              <a:t>Computer hardware exploits these two parallelism as follows:</a:t>
            </a:r>
          </a:p>
          <a:p>
            <a:pPr lvl="1"/>
            <a:r>
              <a:rPr lang="en-US" dirty="0" smtClean="0"/>
              <a:t>Instruction-level parallelism (ILP) </a:t>
            </a:r>
            <a:r>
              <a:rPr lang="en-US" dirty="0"/>
              <a:t>exploits </a:t>
            </a:r>
            <a:r>
              <a:rPr lang="en-US" dirty="0" smtClean="0"/>
              <a:t>DLP </a:t>
            </a:r>
            <a:r>
              <a:rPr lang="en-US" dirty="0"/>
              <a:t>at modest </a:t>
            </a:r>
            <a:r>
              <a:rPr lang="en-US" dirty="0" smtClean="0"/>
              <a:t>levels with </a:t>
            </a:r>
            <a:r>
              <a:rPr lang="en-US" dirty="0"/>
              <a:t>compiler help using </a:t>
            </a:r>
            <a:r>
              <a:rPr lang="en-US" dirty="0" smtClean="0"/>
              <a:t>pipelining </a:t>
            </a:r>
            <a:r>
              <a:rPr lang="en-US" dirty="0"/>
              <a:t>and at medium levels using </a:t>
            </a:r>
            <a:r>
              <a:rPr lang="en-US" dirty="0" smtClean="0"/>
              <a:t>speculative execution</a:t>
            </a:r>
            <a:endParaRPr lang="en-US" dirty="0"/>
          </a:p>
          <a:p>
            <a:pPr lvl="1"/>
            <a:r>
              <a:rPr lang="en-US" dirty="0" smtClean="0"/>
              <a:t>Vector </a:t>
            </a:r>
            <a:r>
              <a:rPr lang="en-US" dirty="0"/>
              <a:t>architectures, graphic processor units (GPUs), and multimedia </a:t>
            </a:r>
            <a:r>
              <a:rPr lang="en-US" dirty="0" smtClean="0"/>
              <a:t>instruction sets </a:t>
            </a:r>
            <a:r>
              <a:rPr lang="en-US" dirty="0"/>
              <a:t>exploit </a:t>
            </a:r>
            <a:r>
              <a:rPr lang="en-US" dirty="0" smtClean="0"/>
              <a:t>DLP </a:t>
            </a:r>
            <a:r>
              <a:rPr lang="en-US" dirty="0"/>
              <a:t>by applying a single instruction to a </a:t>
            </a:r>
            <a:r>
              <a:rPr lang="en-US" dirty="0" smtClean="0"/>
              <a:t>collection of </a:t>
            </a:r>
            <a:r>
              <a:rPr lang="en-US" dirty="0"/>
              <a:t>data in </a:t>
            </a:r>
            <a:r>
              <a:rPr lang="en-US" dirty="0" smtClean="0"/>
              <a:t>parallel</a:t>
            </a:r>
            <a:endParaRPr lang="en-US" dirty="0"/>
          </a:p>
          <a:p>
            <a:pPr lvl="1"/>
            <a:r>
              <a:rPr lang="en-US" dirty="0" smtClean="0"/>
              <a:t>Thread-level parallelism (TLP) </a:t>
            </a:r>
            <a:r>
              <a:rPr lang="en-US" dirty="0"/>
              <a:t>exploits either </a:t>
            </a:r>
            <a:r>
              <a:rPr lang="en-US" dirty="0" smtClean="0"/>
              <a:t>DLP </a:t>
            </a:r>
            <a:r>
              <a:rPr lang="en-US" dirty="0"/>
              <a:t>or </a:t>
            </a:r>
            <a:r>
              <a:rPr lang="en-US" dirty="0" smtClean="0"/>
              <a:t>TLP in </a:t>
            </a:r>
            <a:r>
              <a:rPr lang="en-US" dirty="0"/>
              <a:t>a tightly coupled hardware model that allows for interaction </a:t>
            </a:r>
            <a:r>
              <a:rPr lang="en-US" dirty="0" smtClean="0"/>
              <a:t>between parallel threads</a:t>
            </a:r>
            <a:endParaRPr lang="en-US" dirty="0"/>
          </a:p>
          <a:p>
            <a:pPr lvl="1"/>
            <a:r>
              <a:rPr lang="en-US" dirty="0" smtClean="0"/>
              <a:t>Request-level parallelism (RLP) </a:t>
            </a:r>
            <a:r>
              <a:rPr lang="en-US" dirty="0"/>
              <a:t>exploits parallelism among largely decoupled </a:t>
            </a:r>
            <a:r>
              <a:rPr lang="en-US" dirty="0" smtClean="0"/>
              <a:t>tasks specified </a:t>
            </a:r>
            <a:r>
              <a:rPr lang="en-US" dirty="0"/>
              <a:t>by the programmer or the operating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Classes of Parallelism and Parallel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Flynn (1966) suggested a simple way for classification</a:t>
            </a:r>
          </a:p>
          <a:p>
            <a:pPr lvl="1"/>
            <a:r>
              <a:rPr lang="en-US" dirty="0"/>
              <a:t>Single instruction stream, single data stream (SISD)—This category is the </a:t>
            </a:r>
            <a:r>
              <a:rPr lang="en-US" dirty="0" smtClean="0"/>
              <a:t>uniprocessor. The </a:t>
            </a:r>
            <a:r>
              <a:rPr lang="en-US" dirty="0"/>
              <a:t>programmer thinks of it as the standard sequential computer, </a:t>
            </a:r>
            <a:r>
              <a:rPr lang="en-US" dirty="0" smtClean="0"/>
              <a:t>but it </a:t>
            </a:r>
            <a:r>
              <a:rPr lang="en-US" dirty="0"/>
              <a:t>can exploit </a:t>
            </a:r>
            <a:r>
              <a:rPr lang="en-US" dirty="0" smtClean="0"/>
              <a:t>ILP</a:t>
            </a:r>
          </a:p>
          <a:p>
            <a:pPr lvl="1"/>
            <a:r>
              <a:rPr lang="en-US" dirty="0"/>
              <a:t>Single instruction stream, multiple data streams (SIMD)—The same </a:t>
            </a:r>
            <a:r>
              <a:rPr lang="en-US" dirty="0" smtClean="0"/>
              <a:t>instruction is </a:t>
            </a:r>
            <a:r>
              <a:rPr lang="en-US" dirty="0"/>
              <a:t>executed by multiple processors using different data streams. SIMD </a:t>
            </a:r>
            <a:r>
              <a:rPr lang="en-US" dirty="0" smtClean="0"/>
              <a:t>computers exploit DLP </a:t>
            </a:r>
            <a:r>
              <a:rPr lang="en-US" dirty="0"/>
              <a:t>by applying the same operations </a:t>
            </a:r>
            <a:r>
              <a:rPr lang="en-US" dirty="0" smtClean="0"/>
              <a:t>to multiple </a:t>
            </a:r>
            <a:r>
              <a:rPr lang="en-US" dirty="0"/>
              <a:t>items of data in </a:t>
            </a:r>
            <a:r>
              <a:rPr lang="en-US" dirty="0" smtClean="0"/>
              <a:t>parallel</a:t>
            </a:r>
          </a:p>
          <a:p>
            <a:pPr lvl="1"/>
            <a:r>
              <a:rPr lang="en-US" dirty="0"/>
              <a:t>Multiple instruction streams, single data stream (MISD)—No commercial </a:t>
            </a:r>
            <a:r>
              <a:rPr lang="en-US" dirty="0" smtClean="0"/>
              <a:t>multiprocessor of </a:t>
            </a:r>
            <a:r>
              <a:rPr lang="en-US" dirty="0"/>
              <a:t>this type has been built to date, but it rounds out this </a:t>
            </a:r>
            <a:r>
              <a:rPr lang="en-US" dirty="0" smtClean="0"/>
              <a:t>simple classification</a:t>
            </a:r>
          </a:p>
          <a:p>
            <a:pPr lvl="1"/>
            <a:r>
              <a:rPr lang="en-US" dirty="0"/>
              <a:t>Multiple instruction streams, multiple data streams (MIMD)—Each </a:t>
            </a:r>
            <a:r>
              <a:rPr lang="en-US" dirty="0" smtClean="0"/>
              <a:t>processor fetches </a:t>
            </a:r>
            <a:r>
              <a:rPr lang="en-US" dirty="0"/>
              <a:t>its own instructions and operates on its own data, and it targets </a:t>
            </a:r>
            <a:r>
              <a:rPr lang="en-US" dirty="0" smtClean="0"/>
              <a:t>task-level parallelism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5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Computer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what attributes are important for a new computer</a:t>
            </a:r>
          </a:p>
          <a:p>
            <a:r>
              <a:rPr lang="en-US" dirty="0" smtClean="0"/>
              <a:t>Design a computer to maximize </a:t>
            </a:r>
            <a:r>
              <a:rPr lang="en-US" dirty="0"/>
              <a:t>performance and energy efficiency while staying within cost, power, and </a:t>
            </a:r>
            <a:r>
              <a:rPr lang="en-US" dirty="0" smtClean="0"/>
              <a:t>availability constraints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Instruction Set Architecture (ISA) design</a:t>
            </a:r>
          </a:p>
          <a:p>
            <a:pPr lvl="1"/>
            <a:r>
              <a:rPr lang="en-US" dirty="0" smtClean="0"/>
              <a:t>Functional organization</a:t>
            </a:r>
          </a:p>
          <a:p>
            <a:pPr lvl="1"/>
            <a:r>
              <a:rPr lang="en-US" dirty="0" smtClean="0"/>
              <a:t>Logic design</a:t>
            </a:r>
          </a:p>
          <a:p>
            <a:pPr lvl="1"/>
            <a:r>
              <a:rPr lang="en-US" dirty="0" smtClean="0"/>
              <a:t>Implementation (</a:t>
            </a:r>
            <a:r>
              <a:rPr lang="en-US" dirty="0"/>
              <a:t>encompass integrated circuit design, packaging, power, and </a:t>
            </a:r>
            <a:r>
              <a:rPr lang="en-US" dirty="0" smtClean="0"/>
              <a:t>cooling)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75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Instruction Set Architecture (ISA)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ISA serves as the boundary between the software and hardware</a:t>
            </a:r>
          </a:p>
          <a:p>
            <a:r>
              <a:rPr lang="en-US" dirty="0" smtClean="0"/>
              <a:t>E.g.,</a:t>
            </a:r>
          </a:p>
          <a:p>
            <a:pPr lvl="1"/>
            <a:r>
              <a:rPr lang="en-US" dirty="0" smtClean="0"/>
              <a:t>80x86</a:t>
            </a:r>
          </a:p>
          <a:p>
            <a:pPr lvl="1"/>
            <a:r>
              <a:rPr lang="en-US" dirty="0" smtClean="0"/>
              <a:t>ARM (Advanced RISC Machine), 14.8 billion chips (2015)</a:t>
            </a:r>
          </a:p>
          <a:p>
            <a:pPr lvl="1"/>
            <a:r>
              <a:rPr lang="en-US" dirty="0" smtClean="0"/>
              <a:t>RISC-V, a modern RISC developed at the University of California, Berkeley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5C9-7B7D-4250-9F60-84A92C0490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37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1119</Words>
  <Application>Microsoft Macintosh PowerPoint</Application>
  <PresentationFormat>Widescreen</PresentationFormat>
  <Paragraphs>160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AdvOT526a88f1+25</vt:lpstr>
      <vt:lpstr>AdvOTab62ddd1</vt:lpstr>
      <vt:lpstr>AdvOTab62ddd1+20</vt:lpstr>
      <vt:lpstr>AdvOTc0286d31.I</vt:lpstr>
      <vt:lpstr>Calibri</vt:lpstr>
      <vt:lpstr>Calibri (Body)</vt:lpstr>
      <vt:lpstr>Calibri Light</vt:lpstr>
      <vt:lpstr>Arial</vt:lpstr>
      <vt:lpstr>Office Theme</vt:lpstr>
      <vt:lpstr>Fundamentals of Computer Architect</vt:lpstr>
      <vt:lpstr>References and Evaluation</vt:lpstr>
      <vt:lpstr>Introduction</vt:lpstr>
      <vt:lpstr>Classes of Computers</vt:lpstr>
      <vt:lpstr>Classes of Computers (cont.)</vt:lpstr>
      <vt:lpstr>Classes of Parallelism and Parallel Architectures</vt:lpstr>
      <vt:lpstr>Classes of Parallelism and Parallel Architectures</vt:lpstr>
      <vt:lpstr>Defining Computer Architecture</vt:lpstr>
      <vt:lpstr>Instruction Set Architecture (ISA) </vt:lpstr>
      <vt:lpstr>RISC-V Registers</vt:lpstr>
      <vt:lpstr>Subset of the instructions in RISC-V (1)</vt:lpstr>
      <vt:lpstr>Subset of the instructions in RISC-V (2)</vt:lpstr>
      <vt:lpstr>Subset of the instructions in RISC-V (3)</vt:lpstr>
      <vt:lpstr>Subset of the instructions in RISC-V (4)</vt:lpstr>
      <vt:lpstr>The base RISC-V instruction set architecture formats</vt:lpstr>
      <vt:lpstr>Growth in clock rate of microprocessors</vt:lpstr>
      <vt:lpstr>Amdahl’s Law</vt:lpstr>
      <vt:lpstr>Amdahl’s Lawn (cont.)</vt:lpstr>
      <vt:lpstr>Amdahl’s Lawn (cont.)</vt:lpstr>
      <vt:lpstr>The Processor Performance Equation</vt:lpstr>
      <vt:lpstr>The Processor Performance Equation</vt:lpstr>
      <vt:lpstr>Computer Block Diagram</vt:lpstr>
      <vt:lpstr>Multicore Processor Architecture</vt:lpstr>
      <vt:lpstr>Disk Controller</vt:lpstr>
      <vt:lpstr>Bus</vt:lpstr>
      <vt:lpstr>USB architecture</vt:lpstr>
      <vt:lpstr>Memory hierarchy</vt:lpstr>
      <vt:lpstr>The 8086 through the Core2 microprocessor</vt:lpstr>
      <vt:lpstr>The physical memory systems of the 8086 family</vt:lpstr>
      <vt:lpstr>The physical memory systems of the 8086 family (cont.)</vt:lpstr>
      <vt:lpstr>Addressing Modes</vt:lpstr>
      <vt:lpstr>Examples of register-addressed instructions</vt:lpstr>
      <vt:lpstr>Examples of register indirect addressing</vt:lpstr>
      <vt:lpstr>PowerPoint Presentation</vt:lpstr>
      <vt:lpstr>Examples of base-plus-index addressing</vt:lpstr>
      <vt:lpstr>An example showing how the base-plus-index addressing</vt:lpstr>
      <vt:lpstr>An example of assembly program</vt:lpstr>
      <vt:lpstr>What you have learned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China</dc:creator>
  <cp:lastModifiedBy>Microsoft Office User</cp:lastModifiedBy>
  <cp:revision>75</cp:revision>
  <dcterms:created xsi:type="dcterms:W3CDTF">2018-03-04T15:41:37Z</dcterms:created>
  <dcterms:modified xsi:type="dcterms:W3CDTF">2018-03-16T10:06:43Z</dcterms:modified>
</cp:coreProperties>
</file>